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7" r:id="rId4"/>
    <p:sldId id="269" r:id="rId5"/>
    <p:sldId id="272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5D8D9BF2-52E8-49F6-9A2A-9948F477F220}">
          <p14:sldIdLst>
            <p14:sldId id="256"/>
            <p14:sldId id="257"/>
            <p14:sldId id="267"/>
            <p14:sldId id="269"/>
          </p14:sldIdLst>
        </p14:section>
        <p14:section name="Раздел без заголовка" id="{230CE9F1-D648-40AB-8D45-5BCBEF8FD47D}">
          <p14:sldIdLst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7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01D2C-DA04-4FEA-83D2-88338A923919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1F16A-436F-4206-B6FC-2F9012B153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261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04F34D-EACA-0458-FFE7-87CFC7BED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A824FC7-DAA8-6D9B-E50D-DEA096BFE6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5F9D3A-C14D-3BF8-0BB8-7CAA823E2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BA84F8-BB8D-44F9-1812-A12DA372D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22C178-99FF-8ADD-11E7-88A7943EC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2245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03294E-B569-1B50-2326-043F3528A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A43B8CE-4B70-3E84-4F61-467248F03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67FBAD-681E-AC78-ADBB-406A45025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EA91B4-BAA8-D082-A96B-DF0FD60E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BD240E-D407-A3BC-62A6-05658E6FC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886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8EA0210-08BC-6C85-6E68-6D80FFBD21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4A78643-CD68-3508-57E6-45AEDB06D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F19A04-3F13-5920-B9B7-CB0089657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047023-CBC3-6270-0AAE-B962C3E21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346F69-1A61-82E1-1538-AF9135895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44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B0FF42-E31A-A6A2-8C66-32E28F7F4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B8F32E-7C49-CCA5-23F9-EF88A064D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E3057D-96DE-05C1-1D00-8B87DBFE3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7FF365-38BC-319C-A487-ECF9A82BB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40CF7F-E964-A4EF-E45C-1F530A854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5180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7A084F-6007-0CA5-469F-2D6680524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CA0C315-69C1-D692-32DA-370ED267A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DC2A1B-2F3D-3ED5-9E73-DFB8A7723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F3C8AB-430C-08B4-F4F3-E046CA6D8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C007DA-F082-FCD5-62F2-33587E3DA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75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9648E8-7CB0-DF3E-ACFC-4A09F7EC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8724BB-D36F-9335-8CB0-496DD9CE7F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E931620-8C56-08C9-06F5-70086CF2A8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2B9F14-0E76-A209-9E14-156F15F4F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BD18D3B-C5D5-76FB-71D5-29871B963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FFA5AE-F0B3-4256-64EB-3F1D0E296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4589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D4EF85-C6D4-1B00-EDE5-580E0A9E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287779-E5BE-955C-7B0D-9497B6813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9F30A00-2AEC-921D-260F-3D1522F78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D262488-7F05-FBB5-071A-B502FE682E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0A00299-2BE0-AD9A-4695-50EF74003B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28CADBA-31DD-34F7-650B-D1E9E323D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89D8993-EEF5-4F86-71DF-0FD7BEA66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C8E6A50-3C28-50D7-C079-9EEF688F5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6157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C4ED71-21F8-0DD9-A20D-36493D2AB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95CC612-AF2C-904C-867B-602BE8E51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4A8A259-DD6E-B3F9-3CE0-C5410881F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3CC9C57-2EA1-AF96-A77A-9A1C74AFB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009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9EA325F-BEF4-76E5-77AE-FB0E8401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2A2042A-315F-BFF1-1EF8-03326F8B6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CA7C2A5-4F3E-30B0-EAD2-2B6EF47D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8186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D5C4FF-EB6C-284C-1D63-1B29E2928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00E071-3481-C858-2252-52B64D4E7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CA859F6-AFA6-91CC-87E1-C4CB13F81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415FEE6-E486-AE1A-6922-651024D33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895D0A-3935-5FCF-8399-505569357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0744F6-ABB0-C58A-D477-B838EDF22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1305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4F73CB-0F91-78B2-4E7B-E2016CF29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2D6C07F-EA20-3A3B-519F-15AAF93A49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8E71BA6-8000-7211-2229-FCEEF83E3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0B285B-D3DA-83CB-0CA8-7CF49B712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F1E6DD7-A159-FCBC-1994-B77B2FF38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F11C2FE-ED49-0950-DD78-20558563B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1425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2C975C-3D0B-5A09-91BF-D55F4C8C3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8038364-543F-D6B8-CB17-406658BFC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F4FD11-DBA8-C5FE-987D-928A13412B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39011-627A-4ADF-A858-5BD5817E72B5}" type="datetimeFigureOut">
              <a:rPr lang="ru-RU" smtClean="0"/>
              <a:t>чт 04.04.24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11CAED-5963-EDDB-B282-C733D5AF2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9EE4CC-C6BE-CD93-4160-FB9ABE2795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90A30-DA69-45E1-AAFE-8EEB43EB07A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1086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BF6EBD-1F9F-8488-B405-470FB64A5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294" y="501899"/>
            <a:ext cx="11513975" cy="344552"/>
          </a:xfrm>
        </p:spPr>
        <p:txBody>
          <a:bodyPr>
            <a:no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Онлайн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школа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Skillfactory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DBF6EBD-1F9F-8488-B405-470FB64A559D}"/>
              </a:ext>
            </a:extLst>
          </p:cNvPr>
          <p:cNvSpPr txBox="1">
            <a:spLocks/>
          </p:cNvSpPr>
          <p:nvPr/>
        </p:nvSpPr>
        <p:spPr>
          <a:xfrm>
            <a:off x="516294" y="1701858"/>
            <a:ext cx="11660957" cy="1149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ВЫПУСКНОЙ КВАЛИФИКАЦИОННОЙ РАБОТЫ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sz="3200" cap="small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«МЕТОД ПОИСКА И УСТРАНЕНИЯ УЯЗВИМОСТЕЙ В ОТКРЫТОМ ПРОГРАММНОМ ОБЕСПЕЧЕНИИ ДЛЯ ФИНАНСОВОЙ СФЕРЫ»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662180-98BC-83D3-3BD0-B6A05DD98B35}"/>
              </a:ext>
            </a:extLst>
          </p:cNvPr>
          <p:cNvSpPr txBox="1"/>
          <p:nvPr/>
        </p:nvSpPr>
        <p:spPr>
          <a:xfrm>
            <a:off x="5987845" y="3401237"/>
            <a:ext cx="6042424" cy="3129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spcAft>
                <a:spcPts val="800"/>
              </a:spcAft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Студенты </a:t>
            </a:r>
            <a:r>
              <a:rPr lang="ru-RU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потока ДПО «Информационная безопасность»</a:t>
            </a: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Алмакаев</a:t>
            </a: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Д.__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Иванов С.Ю.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Лобачёв Е.Н.</a:t>
            </a: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Макаров И.С.</a:t>
            </a: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Насибулин Д.А.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Степаненко А.__</a:t>
            </a: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Шумков А.А.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____________ </a:t>
            </a: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endParaRPr lang="ru-RU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ru-RU" sz="16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Научный руководитель – С.С. Серов</a:t>
            </a:r>
          </a:p>
        </p:txBody>
      </p:sp>
    </p:spTree>
    <p:extLst>
      <p:ext uri="{BB962C8B-B14F-4D97-AF65-F5344CB8AC3E}">
        <p14:creationId xmlns:p14="http://schemas.microsoft.com/office/powerpoint/2010/main" val="216505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5ACF8B-8CF6-98D5-ED02-FEB2991AD9C8}"/>
              </a:ext>
            </a:extLst>
          </p:cNvPr>
          <p:cNvSpPr txBox="1"/>
          <p:nvPr/>
        </p:nvSpPr>
        <p:spPr>
          <a:xfrm>
            <a:off x="509046" y="357844"/>
            <a:ext cx="4986780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600" b="1" u="sng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Цель:</a:t>
            </a:r>
            <a:r>
              <a:rPr lang="ru-RU" sz="16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5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и реализация метода поиска и устранения уязвимостей в открытом программном обеспечении для финансовой сферы. В качестве примера выбрано приложение </a:t>
            </a:r>
            <a:r>
              <a:rPr lang="ru-RU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UnSAFE</a:t>
            </a:r>
            <a:r>
              <a:rPr lang="ru-RU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Bank, предназначенное для тестирования и демонстрации уязвимостей, их поиска и исправления в различных сценариях.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CB392D-9E2E-9B96-B942-9F089F49CE61}"/>
              </a:ext>
            </a:extLst>
          </p:cNvPr>
          <p:cNvSpPr txBox="1"/>
          <p:nvPr/>
        </p:nvSpPr>
        <p:spPr>
          <a:xfrm>
            <a:off x="509046" y="2085226"/>
            <a:ext cx="4986779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600" b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</a:t>
            </a:r>
            <a:r>
              <a:rPr lang="ru-RU" sz="1600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ru-RU" sz="15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Раскрыть особенности и принципы работы открытых программных решений в финансовой сфере;</a:t>
            </a:r>
          </a:p>
          <a:p>
            <a:pPr algn="just"/>
            <a:r>
              <a:rPr lang="ru-RU" sz="15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Проанализировать угрозы, связанные с известными уязвимостями в финансовом ПО и их последствия;</a:t>
            </a:r>
          </a:p>
          <a:p>
            <a:pPr algn="just"/>
            <a:r>
              <a:rPr lang="ru-RU" sz="15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Рассмотреть цикл оценки безопасности ПО, используемого в финансовой среде;</a:t>
            </a:r>
          </a:p>
          <a:p>
            <a:pPr algn="just"/>
            <a:r>
              <a:rPr lang="ru-RU" sz="15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Разработать методику </a:t>
            </a:r>
            <a:r>
              <a:rPr lang="ru-RU" sz="15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поиска уязвимостей и с</a:t>
            </a:r>
            <a:r>
              <a:rPr lang="ru-RU" sz="15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оздать действенный инструмент их обнаружения.</a:t>
            </a:r>
            <a:endParaRPr lang="ru-RU" sz="150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FD15F0-0D8A-F859-3851-0918CFE0429B}"/>
              </a:ext>
            </a:extLst>
          </p:cNvPr>
          <p:cNvSpPr txBox="1"/>
          <p:nvPr/>
        </p:nvSpPr>
        <p:spPr>
          <a:xfrm>
            <a:off x="509047" y="4489717"/>
            <a:ext cx="498677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600" b="1" u="sng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Особенности открытого ПО в финансовой сфере</a:t>
            </a:r>
          </a:p>
          <a:p>
            <a:pPr indent="-285750" algn="just">
              <a:buFontTx/>
              <a:buChar char="-"/>
            </a:pPr>
            <a:r>
              <a:rPr lang="ru-RU" sz="15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Высокие требования к надежности и стабильности;</a:t>
            </a:r>
          </a:p>
          <a:p>
            <a:pPr indent="-285750" algn="just">
              <a:buFontTx/>
              <a:buChar char="-"/>
            </a:pPr>
            <a:r>
              <a:rPr lang="ru-RU" sz="15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Сложная архитектура и масштабы;</a:t>
            </a:r>
          </a:p>
          <a:p>
            <a:pPr indent="-285750" algn="just">
              <a:buFontTx/>
              <a:buChar char="-"/>
            </a:pPr>
            <a:r>
              <a:rPr lang="ru-RU" sz="15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Строгие регуляторные требования и правила безопасности;</a:t>
            </a:r>
          </a:p>
          <a:p>
            <a:pPr indent="-285750" algn="just">
              <a:buFontTx/>
              <a:buChar char="-"/>
            </a:pPr>
            <a:r>
              <a:rPr lang="ru-RU" sz="15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Необходимость интеграции с другими системами и сервисами;</a:t>
            </a:r>
          </a:p>
          <a:p>
            <a:pPr indent="-285750" algn="just">
              <a:buFontTx/>
              <a:buChar char="-"/>
            </a:pPr>
            <a:r>
              <a:rPr lang="ru-RU" sz="15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Сложность обновления и совместимости.</a:t>
            </a:r>
            <a:endParaRPr lang="ru-RU" sz="1500" i="1" kern="100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8DE4F1-3742-2234-F6A7-126FFAD10030}"/>
              </a:ext>
            </a:extLst>
          </p:cNvPr>
          <p:cNvSpPr txBox="1"/>
          <p:nvPr/>
        </p:nvSpPr>
        <p:spPr>
          <a:xfrm>
            <a:off x="5872899" y="357844"/>
            <a:ext cx="581005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4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Характерные типы уязвимостей в финансовом ПО и их последствия</a:t>
            </a:r>
          </a:p>
          <a:p>
            <a:pPr indent="-179388" algn="just">
              <a:lnSpc>
                <a:spcPct val="114000"/>
              </a:lnSpc>
              <a:buFontTx/>
              <a:buChar char="-"/>
            </a:pPr>
            <a:r>
              <a:rPr lang="en-US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SQL-</a:t>
            </a: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инъекции (внедрение злонамеренного кода в БД через плохо обработанные входные поля, нарушение конфиденциальности клиента, потенциальная кража чувствительных сведений);</a:t>
            </a:r>
          </a:p>
          <a:p>
            <a:pPr indent="-179388" algn="just">
              <a:lnSpc>
                <a:spcPct val="114000"/>
              </a:lnSpc>
              <a:buFontTx/>
              <a:buChar char="-"/>
            </a:pP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Межсайтовый </a:t>
            </a:r>
            <a:r>
              <a:rPr lang="ru-RU" sz="1400" kern="1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скриптинг</a:t>
            </a: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XSS</a:t>
            </a: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выполнение злонамеренных скриптов в браузере пользователя, несанкционированный доступ к банковским реквизитам клиентов, персональным данным, манипуляция информацией);</a:t>
            </a:r>
          </a:p>
          <a:p>
            <a:pPr indent="-179388" algn="just">
              <a:lnSpc>
                <a:spcPct val="114000"/>
              </a:lnSpc>
              <a:buFontTx/>
              <a:buChar char="-"/>
            </a:pP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Нешифрованная передача данных (передача данных по сети без использования шифрования, перехват чувствительных данных, потенциальное нарушение безопасности данных);</a:t>
            </a:r>
          </a:p>
          <a:p>
            <a:pPr indent="-179388" algn="just">
              <a:lnSpc>
                <a:spcPct val="114000"/>
              </a:lnSpc>
              <a:buFontTx/>
              <a:buChar char="-"/>
            </a:pPr>
            <a:r>
              <a:rPr lang="en-US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IDOR (Insecure Direct Object Refence) </a:t>
            </a: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уязвимость на основе небезопасных прямых ссылок на объекты (возможность осуществления  определенных действий, платежных операций или изменения учетной записи);</a:t>
            </a:r>
          </a:p>
          <a:p>
            <a:pPr indent="-179388" algn="just">
              <a:lnSpc>
                <a:spcPct val="114000"/>
              </a:lnSpc>
              <a:buFontTx/>
              <a:buChar char="-"/>
            </a:pP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Race </a:t>
            </a:r>
            <a:r>
              <a:rPr lang="ru-RU" sz="1400" kern="1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Condition</a:t>
            </a: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уязвимость возникающая при несинхронизированном доступе к ресурсам или данным между несколькими потоками или процессами. (изменение данных в непредсказуемом порядке, что может привести к некорректному функционированию программы).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C0E09-307A-3617-E3D1-2FFB721F56D4}"/>
              </a:ext>
            </a:extLst>
          </p:cNvPr>
          <p:cNvSpPr txBox="1"/>
          <p:nvPr/>
        </p:nvSpPr>
        <p:spPr>
          <a:xfrm>
            <a:off x="5872899" y="5312405"/>
            <a:ext cx="581005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Проблемы: </a:t>
            </a:r>
            <a:r>
              <a:rPr lang="ru-RU" sz="1400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Уязвимости в финансовом ПО могут привести к различным негативным сценариям, таким как: утечка конфиденциальных клиентских данных, проведение манипуляций с финансовыми операциями (подделки транзакций, изменение счетов), нарушение непрерывной доступности критически важных финансовых систем, финансовые потери, утрата доверия клиентов, юридические последствия, штрафы и др.</a:t>
            </a:r>
          </a:p>
        </p:txBody>
      </p:sp>
    </p:spTree>
    <p:extLst>
      <p:ext uri="{BB962C8B-B14F-4D97-AF65-F5344CB8AC3E}">
        <p14:creationId xmlns:p14="http://schemas.microsoft.com/office/powerpoint/2010/main" val="1981188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DE7BBE-1378-2D13-BA39-DAD9C533ABEB}"/>
              </a:ext>
            </a:extLst>
          </p:cNvPr>
          <p:cNvSpPr txBox="1"/>
          <p:nvPr/>
        </p:nvSpPr>
        <p:spPr>
          <a:xfrm>
            <a:off x="311085" y="76945"/>
            <a:ext cx="117175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 учебного стенда на примере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UnSAFE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Bank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819B729-4D38-F449-3A4D-EA312667DB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996" y="477055"/>
            <a:ext cx="10224561" cy="61839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A7E086-76FD-49EB-37BB-A885006A67E0}"/>
              </a:ext>
            </a:extLst>
          </p:cNvPr>
          <p:cNvSpPr txBox="1"/>
          <p:nvPr/>
        </p:nvSpPr>
        <p:spPr>
          <a:xfrm>
            <a:off x="875997" y="477055"/>
            <a:ext cx="4280466" cy="6404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Практическая часть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работы заключалась в построении инфраструктуры на базе двух виртуальных машин (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OS Ubuntu 10.80.80.161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OS </a:t>
            </a:r>
            <a:r>
              <a:rPr lang="en-US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Kali 10.80.80.184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 развернутым приложением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UnSAFE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Bank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с</a:t>
            </a: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оздании и тестировании скрипта для </a:t>
            </a:r>
            <a:r>
              <a:rPr lang="ru-RU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автоматического </a:t>
            </a: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поиска типовых уязвимостей, а также по локальной базе актуальных сигнатур,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отображении результатов выполнения сканирования</a:t>
            </a:r>
            <a:r>
              <a:rPr lang="en-US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и последующей выгрузки найденных </a:t>
            </a:r>
            <a:r>
              <a:rPr lang="ru-RU" sz="1400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уязвимостей (findings) в специализированный инструмент </a:t>
            </a:r>
            <a:r>
              <a:rPr lang="ru-RU" sz="1400" kern="1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DefectDoj</a:t>
            </a:r>
            <a:r>
              <a:rPr lang="en-US" sz="1400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ru-RU" sz="1400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предназначенный для </a:t>
            </a:r>
            <a:r>
              <a:rPr lang="ru-RU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помощи команде разработчиков и специалистов ИБ в обнаружении, отслеживании и устранении уязвимостей. </a:t>
            </a:r>
          </a:p>
        </p:txBody>
      </p:sp>
    </p:spTree>
    <p:extLst>
      <p:ext uri="{BB962C8B-B14F-4D97-AF65-F5344CB8AC3E}">
        <p14:creationId xmlns:p14="http://schemas.microsoft.com/office/powerpoint/2010/main" val="927465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AAA634-5B5F-2A5C-D779-EB16C71A394B}"/>
              </a:ext>
            </a:extLst>
          </p:cNvPr>
          <p:cNvSpPr txBox="1"/>
          <p:nvPr/>
        </p:nvSpPr>
        <p:spPr>
          <a:xfrm>
            <a:off x="169388" y="141205"/>
            <a:ext cx="62405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Разработка скрипта для поиска уязвимостей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136824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7C4D357-E2A5-4CB4-A27F-FB7C3386A202}"/>
              </a:ext>
            </a:extLst>
          </p:cNvPr>
          <p:cNvSpPr txBox="1"/>
          <p:nvPr/>
        </p:nvSpPr>
        <p:spPr>
          <a:xfrm>
            <a:off x="240418" y="105013"/>
            <a:ext cx="504933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Заключение</a:t>
            </a:r>
          </a:p>
          <a:p>
            <a:endParaRPr lang="ru-RU" sz="24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/>
            <a:r>
              <a:rPr lang="ru-RU" sz="1600" dirty="0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данном исследовании был представлен частично автоматизированный процесс поиска уязвимостей, но для достижения более высокой степени автоматизации рекомендуется осуществление дополнительных шагов по стандартизации и систематизации методов анализа и устранения уязвимостей в открытом программном обеспечении для финансовой сферы. Создание и тестирование скрипта для автоматического поиска уязвимостей, а также интеграция с </a:t>
            </a:r>
            <a:r>
              <a:rPr lang="ru-RU" sz="1600" dirty="0" err="1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DefectDojo</a:t>
            </a:r>
            <a:r>
              <a:rPr lang="ru-RU" sz="1600" dirty="0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является значимым шагом в направлении обеспечения безопасности информационных систем в финансовой области. Результаты исследования могут служить основой для дальнейших улучшений и развития в области обнаружения и устранения уязвимостей, способствуя повышению уровня безопасности в финансовой сфере и обеспечивая защиту конфиденциальных данных клиентов и проектов.</a:t>
            </a:r>
          </a:p>
        </p:txBody>
      </p:sp>
    </p:spTree>
    <p:extLst>
      <p:ext uri="{BB962C8B-B14F-4D97-AF65-F5344CB8AC3E}">
        <p14:creationId xmlns:p14="http://schemas.microsoft.com/office/powerpoint/2010/main" val="6011400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TM04033921[[fn=Дамаск]]</Template>
  <TotalTime>321</TotalTime>
  <Words>595</Words>
  <Application>Microsoft Office PowerPoint</Application>
  <PresentationFormat>Широкоэкранный</PresentationFormat>
  <Paragraphs>49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Тема Office</vt:lpstr>
      <vt:lpstr>Онлайн-школа Skillfactory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МЕТОД ПОИСКА И УСТРАНЕНИЯ УЯЗВИМОСТЕЙ В ОТКРЫТОМ ПРОГРАММНОМ ОБЕСПЕЧЕНИИ ДЛЯ МЕДИЦИНСКОЙ СФЕРЫ</dc:title>
  <dc:creator>Fayzi Abdushukurov</dc:creator>
  <cp:lastModifiedBy>Дмитрий Насибулин</cp:lastModifiedBy>
  <cp:revision>12</cp:revision>
  <dcterms:created xsi:type="dcterms:W3CDTF">2024-02-03T10:56:26Z</dcterms:created>
  <dcterms:modified xsi:type="dcterms:W3CDTF">2024-04-04T18:28:30Z</dcterms:modified>
</cp:coreProperties>
</file>

<file path=docProps/thumbnail.jpeg>
</file>